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9" r:id="rId4"/>
    <p:sldId id="280" r:id="rId5"/>
    <p:sldId id="260" r:id="rId6"/>
    <p:sldId id="262" r:id="rId7"/>
    <p:sldId id="286" r:id="rId8"/>
    <p:sldId id="265" r:id="rId9"/>
    <p:sldId id="266" r:id="rId10"/>
    <p:sldId id="295" r:id="rId11"/>
    <p:sldId id="267" r:id="rId12"/>
    <p:sldId id="284" r:id="rId13"/>
    <p:sldId id="268" r:id="rId14"/>
    <p:sldId id="297" r:id="rId15"/>
    <p:sldId id="269" r:id="rId16"/>
    <p:sldId id="270" r:id="rId17"/>
    <p:sldId id="289" r:id="rId18"/>
    <p:sldId id="298" r:id="rId19"/>
    <p:sldId id="290" r:id="rId20"/>
    <p:sldId id="299" r:id="rId21"/>
    <p:sldId id="291" r:id="rId22"/>
    <p:sldId id="292" r:id="rId23"/>
    <p:sldId id="293" r:id="rId24"/>
    <p:sldId id="300" r:id="rId25"/>
    <p:sldId id="294" r:id="rId26"/>
    <p:sldId id="296" r:id="rId27"/>
    <p:sldId id="301" r:id="rId28"/>
    <p:sldId id="302" r:id="rId29"/>
    <p:sldId id="279" r:id="rId30"/>
    <p:sldId id="288" r:id="rId31"/>
    <p:sldId id="287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1819-A8FF-4B49-A34A-BF05B49256B9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0DE-0038-4B8B-8FE1-83AE83FECC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1819-A8FF-4B49-A34A-BF05B49256B9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0DE-0038-4B8B-8FE1-83AE83FECC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1819-A8FF-4B49-A34A-BF05B49256B9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0DE-0038-4B8B-8FE1-83AE83FECC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1819-A8FF-4B49-A34A-BF05B49256B9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0DE-0038-4B8B-8FE1-83AE83FECC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1819-A8FF-4B49-A34A-BF05B49256B9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E0F60DE-0038-4B8B-8FE1-83AE83FECC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1819-A8FF-4B49-A34A-BF05B49256B9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0DE-0038-4B8B-8FE1-83AE83FECC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1819-A8FF-4B49-A34A-BF05B49256B9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0DE-0038-4B8B-8FE1-83AE83FECC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1819-A8FF-4B49-A34A-BF05B49256B9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0DE-0038-4B8B-8FE1-83AE83FECC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1819-A8FF-4B49-A34A-BF05B49256B9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0DE-0038-4B8B-8FE1-83AE83FECC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1819-A8FF-4B49-A34A-BF05B49256B9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0DE-0038-4B8B-8FE1-83AE83FECC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1819-A8FF-4B49-A34A-BF05B49256B9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0DE-0038-4B8B-8FE1-83AE83FECC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ABD1819-A8FF-4B49-A34A-BF05B49256B9}" type="datetimeFigureOut">
              <a:rPr lang="ru-RU" smtClean="0"/>
              <a:pPr/>
              <a:t>29.10.2013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E0F60DE-0038-4B8B-8FE1-83AE83FECC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412776"/>
            <a:ext cx="8373616" cy="4665234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Основные признаки и последствия употребления </a:t>
            </a:r>
            <a:r>
              <a:rPr lang="ru-RU" sz="4400" dirty="0" err="1" smtClean="0">
                <a:solidFill>
                  <a:schemeClr val="accent4">
                    <a:lumMod val="75000"/>
                  </a:schemeClr>
                </a:solidFill>
                <a:effectLst/>
              </a:rPr>
              <a:t>психоактивных</a:t>
            </a:r>
            <a:r>
              <a:rPr lang="ru-RU" sz="4400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 веществ. </a:t>
            </a:r>
            <a:br>
              <a:rPr lang="ru-RU" sz="4400" dirty="0" smtClean="0">
                <a:solidFill>
                  <a:schemeClr val="accent4">
                    <a:lumMod val="75000"/>
                  </a:schemeClr>
                </a:solidFill>
                <a:effectLst/>
              </a:rPr>
            </a:br>
            <a:r>
              <a:rPr lang="ru-RU" sz="4400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Современные </a:t>
            </a:r>
            <a:r>
              <a:rPr lang="ru-RU" sz="4400" dirty="0" err="1" smtClean="0">
                <a:solidFill>
                  <a:schemeClr val="accent4">
                    <a:lumMod val="75000"/>
                  </a:schemeClr>
                </a:solidFill>
                <a:effectLst/>
              </a:rPr>
              <a:t>психоактивные</a:t>
            </a:r>
            <a:r>
              <a:rPr lang="ru-RU" sz="4400" dirty="0" smtClean="0">
                <a:solidFill>
                  <a:schemeClr val="accent4">
                    <a:lumMod val="75000"/>
                  </a:schemeClr>
                </a:solidFill>
                <a:effectLst/>
              </a:rPr>
              <a:t> вещества</a:t>
            </a:r>
            <a:endParaRPr lang="ru-RU" sz="4400" dirty="0">
              <a:solidFill>
                <a:schemeClr val="accent4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921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68760"/>
            <a:ext cx="5544616" cy="439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64596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857916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/>
              <a:t>Состояние опьянения не держится больше 8-12 часов, а иногда продолжается всего 4-5 часов. Когда оно постепенно проходит, постепенно начинается </a:t>
            </a:r>
            <a:r>
              <a:rPr lang="ru-RU" sz="1800" i="1" dirty="0" smtClean="0"/>
              <a:t>синдром отмены («ломка») </a:t>
            </a:r>
          </a:p>
          <a:p>
            <a:pPr algn="just"/>
            <a:r>
              <a:rPr lang="ru-RU" sz="1800" dirty="0" smtClean="0"/>
              <a:t>В это время наркоман </a:t>
            </a:r>
            <a:r>
              <a:rPr lang="ru-RU" sz="1800" i="1" dirty="0" smtClean="0"/>
              <a:t>беспокоен. Он напряжен, раздражителен без причины, нервничает. </a:t>
            </a:r>
            <a:r>
              <a:rPr lang="ru-RU" sz="1800" dirty="0" smtClean="0"/>
              <a:t>Ему необходимо найти наркотики, поэтому он нетерпелив.  Если к нему пристать с вопросами, он вспылит и нагрубит. </a:t>
            </a:r>
          </a:p>
          <a:p>
            <a:pPr algn="just"/>
            <a:r>
              <a:rPr lang="ru-RU" sz="1800" dirty="0" smtClean="0"/>
              <a:t>Начинающие наркоманы, которые еще не имеют тяжелой физической зависимости, способны переносить «ломки» «на ногах». В этом случае они могут сказаться родным «больными».  </a:t>
            </a:r>
            <a:r>
              <a:rPr lang="ru-RU" sz="1800" i="1" dirty="0" smtClean="0"/>
              <a:t>Картина опиатной абстиненции в легкой форме напоминает ОРЗ или расстройство желудка: начинается все с резкого расширения зрачков, вялости, недомогания, озноба, сильной потливости и сниженного настроения. </a:t>
            </a:r>
            <a:r>
              <a:rPr lang="ru-RU" sz="1800" dirty="0" smtClean="0"/>
              <a:t>Наркоманы кутаются в теплые вещи, включают обогреватели, даже если в помещении не холодно.  </a:t>
            </a:r>
            <a:r>
              <a:rPr lang="ru-RU" sz="1800" dirty="0"/>
              <a:t> </a:t>
            </a:r>
            <a:r>
              <a:rPr lang="ru-RU" sz="1800" dirty="0" smtClean="0"/>
              <a:t>Их  мучает насморк,  они постоянно чихают. Их тошнит, а потом может начаться и рвота. Болит живот, бывает частый жидкий стул. В это время наркоманы почти не спят по ночам.  Лежать неподвижно не могут, хотя и стараются. Переносить такое состояние (а пройдет не менее 4-х суток, пока станет хоть немного легче) могут лишь те, кто либо недолго злоупотребляет наркотиками; либо те, кто пользуется поддержкой и заботой родных. Да и то не всегда. Поэтому обычно наркоман не выдерживает и на третьи сутки болезнь внезапно «проходит»: значит, он </a:t>
            </a:r>
            <a:r>
              <a:rPr lang="ru-RU" sz="1800" dirty="0" err="1" smtClean="0"/>
              <a:t>подкололся</a:t>
            </a:r>
            <a:r>
              <a:rPr lang="ru-RU" sz="1800" dirty="0" smtClean="0"/>
              <a:t> и опять чувствует себя хорошо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="" xmlns:p14="http://schemas.microsoft.com/office/powerpoint/2010/main" val="33369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Объективные признаки употребления наркотиков и наркотической зависимости</a:t>
            </a:r>
            <a:endParaRPr lang="ru-RU" sz="3200" b="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428736"/>
            <a:ext cx="8643998" cy="507209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	</a:t>
            </a:r>
            <a:r>
              <a:rPr lang="ru-RU" sz="3200" dirty="0" smtClean="0"/>
              <a:t>Длинные рукава одежды всегда, независимо от погоды и обстановки.</a:t>
            </a:r>
          </a:p>
          <a:p>
            <a:r>
              <a:rPr lang="ru-RU" sz="3200" dirty="0" smtClean="0"/>
              <a:t>	Неестественно узкие или широкие зрачки независимо от освещения.</a:t>
            </a:r>
          </a:p>
          <a:p>
            <a:r>
              <a:rPr lang="ru-RU" sz="3200" dirty="0" smtClean="0"/>
              <a:t>	Отрешенный взгляд..</a:t>
            </a:r>
          </a:p>
          <a:p>
            <a:r>
              <a:rPr lang="ru-RU" sz="3200" dirty="0" smtClean="0"/>
              <a:t>	Часто - неряшливый вид, сухие волосы, отекшие кисти рук; темные, разрушенные, «обломанные» зубы в виде «пеньков».</a:t>
            </a:r>
          </a:p>
          <a:p>
            <a:r>
              <a:rPr lang="ru-RU" sz="3200" dirty="0" smtClean="0"/>
              <a:t>	Осанка чаще сутулая..</a:t>
            </a:r>
          </a:p>
          <a:p>
            <a:r>
              <a:rPr lang="ru-RU" sz="3200" dirty="0" smtClean="0"/>
              <a:t>	Невнятная, «растянутая» речь.</a:t>
            </a:r>
          </a:p>
          <a:p>
            <a:r>
              <a:rPr lang="ru-RU" sz="3200" dirty="0" smtClean="0"/>
              <a:t>	Неуклюжие и замедленные движения при отсутствии запаха алкоголя изо рта.</a:t>
            </a:r>
          </a:p>
          <a:p>
            <a:r>
              <a:rPr lang="ru-RU" sz="3200" dirty="0" smtClean="0"/>
              <a:t>	Явное стремление избегать встреч с представителями властей.</a:t>
            </a:r>
          </a:p>
          <a:p>
            <a:r>
              <a:rPr lang="ru-RU" sz="3200" dirty="0" smtClean="0"/>
              <a:t>	Раздражительность, резкость и непочтительность в ответах на вопросы.</a:t>
            </a:r>
          </a:p>
          <a:p>
            <a:r>
              <a:rPr lang="ru-RU" sz="3200" dirty="0" smtClean="0"/>
              <a:t>	После его появления в доме у Вас пропадают вещи или деньги.</a:t>
            </a:r>
          </a:p>
          <a:p>
            <a:r>
              <a:rPr lang="ru-RU" sz="3200" dirty="0" smtClean="0"/>
              <a:t>	Следы уколов наркоманы обычно не показывают, но иногда их можно заметить на тыльной стороне кистей. Часто следы уколов выглядят не просто как множественные красные точки, а сливаются в плотные синевато-багровые тяжи по ходу вен.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386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693"/>
            <a:ext cx="8229600" cy="1127291"/>
          </a:xfrm>
        </p:spPr>
        <p:txBody>
          <a:bodyPr>
            <a:normAutofit/>
          </a:bodyPr>
          <a:lstStyle/>
          <a:p>
            <a:r>
              <a:rPr lang="ru-RU" sz="3200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Признаки употребления </a:t>
            </a:r>
            <a:r>
              <a:rPr lang="ru-RU" sz="3200" b="0" dirty="0" err="1" smtClean="0">
                <a:solidFill>
                  <a:schemeClr val="accent4">
                    <a:lumMod val="50000"/>
                  </a:schemeClr>
                </a:solidFill>
                <a:effectLst/>
              </a:rPr>
              <a:t>психостимуляторов</a:t>
            </a:r>
            <a:endParaRPr lang="ru-RU" sz="3200" b="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071546"/>
            <a:ext cx="8643998" cy="5786454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/>
              <a:t>Во время опьянения </a:t>
            </a:r>
            <a:r>
              <a:rPr lang="ru-RU" sz="1800" dirty="0" err="1" smtClean="0"/>
              <a:t>психостимуляторами</a:t>
            </a:r>
            <a:r>
              <a:rPr lang="ru-RU" sz="1800" dirty="0" smtClean="0"/>
              <a:t>  наркоманы  </a:t>
            </a:r>
            <a:r>
              <a:rPr lang="ru-RU" sz="1800" i="1" dirty="0" smtClean="0"/>
              <a:t>необычайно оживлены</a:t>
            </a:r>
            <a:r>
              <a:rPr lang="ru-RU" sz="1800" dirty="0" smtClean="0"/>
              <a:t>, стремительны в решениях и  поступках. Движения порывистые, резкие. Быстро выполняют все дела, не могут ни минутки посидеть на месте (в буквальном смысле - меняют позу каждые 20 секунд). Периодически начинают куда-нибудь собираться, но могут так никуда и не уйти. Также </a:t>
            </a:r>
            <a:r>
              <a:rPr lang="ru-RU" sz="1800" i="1" dirty="0" smtClean="0"/>
              <a:t>быстро говорят и перескакивают с одной темы на другую в разговоре.</a:t>
            </a:r>
            <a:r>
              <a:rPr lang="ru-RU" sz="1800" dirty="0" smtClean="0"/>
              <a:t> С минуты на минуту меняют свои намерения, поэтому не доводят до конца начатые дела.</a:t>
            </a:r>
          </a:p>
          <a:p>
            <a:pPr algn="just"/>
            <a:r>
              <a:rPr lang="ru-RU" sz="1800" dirty="0" smtClean="0"/>
              <a:t>Внешне- </a:t>
            </a:r>
            <a:r>
              <a:rPr lang="ru-RU" sz="1800" i="1" dirty="0" smtClean="0"/>
              <a:t>зрачки расширенные , сухая кожа, очень частый пульс и  повышено кровяное давление.  </a:t>
            </a:r>
          </a:p>
          <a:p>
            <a:pPr algn="just"/>
            <a:r>
              <a:rPr lang="ru-RU" sz="1800" dirty="0" smtClean="0"/>
              <a:t>Иногда с ними случаются </a:t>
            </a:r>
            <a:r>
              <a:rPr lang="ru-RU" sz="1800" i="1" dirty="0" smtClean="0"/>
              <a:t>приступы стереотипных движений</a:t>
            </a:r>
            <a:r>
              <a:rPr lang="ru-RU" sz="1800" dirty="0" smtClean="0"/>
              <a:t>: на протяжении нескольких часов могут, например, бесцельно разбирать и собирать будильник или переставлять книги в шкафу. </a:t>
            </a:r>
          </a:p>
          <a:p>
            <a:pPr algn="just"/>
            <a:r>
              <a:rPr lang="ru-RU" sz="1800" dirty="0" smtClean="0"/>
              <a:t>Могут не спать по несколько дней.</a:t>
            </a:r>
          </a:p>
          <a:p>
            <a:pPr algn="just"/>
            <a:r>
              <a:rPr lang="ru-RU" sz="1800" dirty="0" smtClean="0"/>
              <a:t>После того, как опьянение прошло, наступают вялость, замедленность реакций, раздражительность. Настроение обычно снижено, но вместе с этим наркоманы тревожны, насторожены, пугаются громких звуков или даже негромких, если они прозвучали в тишине. </a:t>
            </a:r>
            <a:r>
              <a:rPr lang="ru-RU" sz="1800" dirty="0"/>
              <a:t>У</a:t>
            </a:r>
            <a:r>
              <a:rPr lang="ru-RU" sz="1800" dirty="0" smtClean="0"/>
              <a:t> больных со стажем возможно развитие устрашающих галлюцинаций и бреда преследования (которые наркоманы называют «изменой»). Кожа бледная, покрыта потом, движения плохо координированы, неуверенные. Пульс остается частым.  </a:t>
            </a:r>
          </a:p>
        </p:txBody>
      </p:sp>
    </p:spTree>
    <p:extLst>
      <p:ext uri="{BB962C8B-B14F-4D97-AF65-F5344CB8AC3E}">
        <p14:creationId xmlns="" xmlns:p14="http://schemas.microsoft.com/office/powerpoint/2010/main" val="37122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Как действуют </a:t>
            </a:r>
            <a:r>
              <a:rPr lang="ru-RU" sz="3200" b="0" dirty="0" err="1" smtClean="0">
                <a:solidFill>
                  <a:schemeClr val="accent4">
                    <a:lumMod val="50000"/>
                  </a:schemeClr>
                </a:solidFill>
                <a:effectLst/>
              </a:rPr>
              <a:t>спиды</a:t>
            </a:r>
            <a:endParaRPr lang="ru-RU" sz="3200" b="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14623"/>
            <a:ext cx="3810000" cy="507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04864"/>
            <a:ext cx="3600400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260920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224136"/>
          </a:xfrm>
        </p:spPr>
        <p:txBody>
          <a:bodyPr>
            <a:normAutofit/>
          </a:bodyPr>
          <a:lstStyle/>
          <a:p>
            <a:r>
              <a:rPr lang="ru-RU" sz="3200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Признаки злоупотребления галлюциногенами</a:t>
            </a:r>
            <a:endParaRPr lang="ru-RU" sz="3200" b="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1142984"/>
            <a:ext cx="8643998" cy="5598384"/>
          </a:xfrm>
        </p:spPr>
        <p:txBody>
          <a:bodyPr>
            <a:noAutofit/>
          </a:bodyPr>
          <a:lstStyle/>
          <a:p>
            <a:pPr algn="just"/>
            <a:r>
              <a:rPr lang="ru-RU" sz="1800" dirty="0"/>
              <a:t>В</a:t>
            </a:r>
            <a:r>
              <a:rPr lang="ru-RU" sz="1800" dirty="0" smtClean="0"/>
              <a:t> состоянии опьянения наркоманы слишком привлекают к себе внимание, потому что от </a:t>
            </a:r>
            <a:r>
              <a:rPr lang="ru-RU" sz="1800" i="1" dirty="0" smtClean="0"/>
              <a:t>души чудят: бредят, совершают нелепые поступки, прислушиваются к несуществующим голосам или в течение длительного времени разглядывают рисунки на обоях (они представляются им шедеврами живописи или даже мультфильмами). </a:t>
            </a:r>
            <a:r>
              <a:rPr lang="ru-RU" sz="1800" dirty="0" smtClean="0"/>
              <a:t>Поэтому они стараются переждать опьянение вдали от людей или принимают наркотики тогда, когда не ждут родственников домой. </a:t>
            </a:r>
          </a:p>
          <a:p>
            <a:pPr algn="just"/>
            <a:r>
              <a:rPr lang="ru-RU" sz="1800" dirty="0" smtClean="0"/>
              <a:t>Физическая абстиненция не слишком заметна. </a:t>
            </a:r>
          </a:p>
          <a:p>
            <a:pPr algn="just"/>
            <a:r>
              <a:rPr lang="ru-RU" sz="1800" dirty="0"/>
              <a:t>П</a:t>
            </a:r>
            <a:r>
              <a:rPr lang="ru-RU" sz="1800" dirty="0" smtClean="0"/>
              <a:t>роизводят впечатление человека «не от мира сего»: много внимания уделяет общим вопросам философии, религии и мироздания, выдвигает нетривиальные психологические или социальные идеи, слишком увлечен </a:t>
            </a:r>
            <a:r>
              <a:rPr lang="ru-RU" sz="1800" dirty="0" err="1" smtClean="0"/>
              <a:t>модернистким</a:t>
            </a:r>
            <a:r>
              <a:rPr lang="ru-RU" sz="1800" dirty="0" smtClean="0"/>
              <a:t> искусством. Либо испытывает затруднение в установлении дружеских отношений с малознакомыми людьми, сторонится веселых компаний сверстников, замкнут, робок с противоположным полом и нелюдим. </a:t>
            </a:r>
          </a:p>
          <a:p>
            <a:pPr algn="just"/>
            <a:r>
              <a:rPr lang="ru-RU" sz="1800" dirty="0" smtClean="0"/>
              <a:t>Перечисленные качества никак нельзя назвать предосудительными или редко встречающимися в молодом возрасте. Именно поэтому диагностика злоупотребления галлюциногенами очень сложна. Обычно сами больные рассказывают о своих похождениях, когда начинают сталкиваться с осложнениями наркотизации: психозами, депрессиями и апатией. </a:t>
            </a:r>
            <a:endParaRPr lang="ru-RU" sz="1800" dirty="0"/>
          </a:p>
        </p:txBody>
      </p:sp>
    </p:spTree>
    <p:extLst>
      <p:ext uri="{BB962C8B-B14F-4D97-AF65-F5344CB8AC3E}">
        <p14:creationId xmlns="" xmlns:p14="http://schemas.microsoft.com/office/powerpoint/2010/main" val="205499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28604"/>
            <a:ext cx="8715436" cy="1000132"/>
          </a:xfrm>
        </p:spPr>
        <p:txBody>
          <a:bodyPr>
            <a:normAutofit fontScale="90000"/>
          </a:bodyPr>
          <a:lstStyle/>
          <a:p>
            <a:r>
              <a:rPr lang="ru-RU" sz="3100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Признаки употребления снотворных препаратов и Летучих Веществ Наркотического Действия (ЛВНД)</a:t>
            </a:r>
            <a:r>
              <a:rPr lang="ru-RU" sz="3200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/>
            </a:r>
            <a:br>
              <a:rPr lang="ru-RU" sz="3200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</a:br>
            <a:endParaRPr lang="ru-RU" sz="3200" b="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1268760"/>
            <a:ext cx="8786874" cy="5184576"/>
          </a:xfrm>
        </p:spPr>
        <p:txBody>
          <a:bodyPr>
            <a:noAutofit/>
          </a:bodyPr>
          <a:lstStyle/>
          <a:p>
            <a:endParaRPr lang="ru-RU" sz="1400" dirty="0"/>
          </a:p>
          <a:p>
            <a:pPr algn="just"/>
            <a:r>
              <a:rPr lang="ru-RU" sz="1700" dirty="0"/>
              <a:t>К</a:t>
            </a:r>
            <a:r>
              <a:rPr lang="ru-RU" sz="1700" dirty="0" smtClean="0"/>
              <a:t>артина опьянения снотворными  и ЛВНД  </a:t>
            </a:r>
            <a:r>
              <a:rPr lang="ru-RU" sz="1700" i="1" dirty="0" smtClean="0"/>
              <a:t>напоминает алкогольное,  без запаха спиртного.</a:t>
            </a:r>
          </a:p>
          <a:p>
            <a:pPr algn="just"/>
            <a:r>
              <a:rPr lang="ru-RU" sz="1700" dirty="0" smtClean="0"/>
              <a:t> При употреблении малых доз снотворного диагностика по внешним признакам затруднительна. </a:t>
            </a:r>
          </a:p>
          <a:p>
            <a:pPr algn="just"/>
            <a:r>
              <a:rPr lang="ru-RU" sz="1700" dirty="0" smtClean="0"/>
              <a:t>Зрачки обычно </a:t>
            </a:r>
            <a:r>
              <a:rPr lang="ru-RU" sz="1700" i="1" dirty="0" smtClean="0"/>
              <a:t>расширены. Кожа  бледная . Частота пульса повышена. Координация движений резко нарушена, они размашистые, избыточные, неуклюжие.</a:t>
            </a:r>
            <a:r>
              <a:rPr lang="ru-RU" sz="1700" dirty="0" smtClean="0"/>
              <a:t> Внимание опьяневших неустойчивое, и они быстро переключаются с одой темы на другую. </a:t>
            </a:r>
            <a:r>
              <a:rPr lang="ru-RU" sz="1700" i="1" dirty="0" smtClean="0"/>
              <a:t>Речь «заплетающаяся», невнятная, излишне громкая. </a:t>
            </a:r>
          </a:p>
          <a:p>
            <a:pPr algn="just"/>
            <a:r>
              <a:rPr lang="ru-RU" sz="1700" dirty="0" smtClean="0"/>
              <a:t>Через 2-4 часа наркоманы становятся вялыми, сонливыми и затем могут заснуть на 2-4 часа.</a:t>
            </a:r>
          </a:p>
          <a:p>
            <a:pPr algn="just"/>
            <a:r>
              <a:rPr lang="ru-RU" sz="1700" dirty="0" smtClean="0"/>
              <a:t>Для принимающих ЛВНД возраст от 10 до 14 лет. (изредка встречается «профессиональное»  злоупотребление ЛВНД у маляров, шоферов и лиц других профессий, связанных с этой химией). </a:t>
            </a:r>
          </a:p>
          <a:p>
            <a:pPr algn="just"/>
            <a:r>
              <a:rPr lang="ru-RU" sz="1700" dirty="0" smtClean="0"/>
              <a:t>Запах алкоголя при этом отсутствует, зато иногда можно почувствовать </a:t>
            </a:r>
            <a:r>
              <a:rPr lang="ru-RU" sz="1700" i="1" dirty="0" smtClean="0"/>
              <a:t>слабый запах растворителя, ацетона или бензина - обычно от волос или одежды.</a:t>
            </a:r>
          </a:p>
          <a:p>
            <a:pPr algn="just"/>
            <a:r>
              <a:rPr lang="ru-RU" sz="1700" dirty="0" smtClean="0"/>
              <a:t>После опьянения иногда можно заметить "провалы" в памяти.</a:t>
            </a:r>
          </a:p>
          <a:p>
            <a:pPr algn="just"/>
            <a:r>
              <a:rPr lang="ru-RU" sz="1700" dirty="0" smtClean="0"/>
              <a:t>У систематически злоупотребляющих ЛВНД кожа землистого оттенка, переносица и веки несколько отечны, волосы и ногти сухие и ломкие.</a:t>
            </a:r>
          </a:p>
        </p:txBody>
      </p:sp>
    </p:spTree>
    <p:extLst>
      <p:ext uri="{BB962C8B-B14F-4D97-AF65-F5344CB8AC3E}">
        <p14:creationId xmlns="" xmlns:p14="http://schemas.microsoft.com/office/powerpoint/2010/main" val="370101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Закись </a:t>
            </a:r>
            <a:r>
              <a:rPr lang="ru-RU" b="0" dirty="0">
                <a:solidFill>
                  <a:schemeClr val="accent4">
                    <a:lumMod val="50000"/>
                  </a:schemeClr>
                </a:solidFill>
                <a:effectLst/>
              </a:rPr>
              <a:t>азота (веселящий газ)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14974"/>
          </a:xfrm>
        </p:spPr>
        <p:txBody>
          <a:bodyPr>
            <a:normAutofit fontScale="92500" lnSpcReduction="10000"/>
          </a:bodyPr>
          <a:lstStyle/>
          <a:p>
            <a:pPr marL="137160" indent="0">
              <a:buNone/>
            </a:pPr>
            <a:r>
              <a:rPr lang="ru-RU" sz="1800" dirty="0" smtClean="0"/>
              <a:t> </a:t>
            </a:r>
            <a:endParaRPr lang="ru-RU" sz="1800" dirty="0"/>
          </a:p>
          <a:p>
            <a:r>
              <a:rPr lang="ru-RU" sz="2000" dirty="0"/>
              <a:t>Веселящий газ (N2O, оксид азота) представляет собой синтетический наркотик и относится к категории </a:t>
            </a:r>
            <a:r>
              <a:rPr lang="ru-RU" sz="2000" dirty="0" err="1"/>
              <a:t>диссоциативных</a:t>
            </a:r>
            <a:r>
              <a:rPr lang="ru-RU" sz="2000" dirty="0"/>
              <a:t> </a:t>
            </a:r>
            <a:r>
              <a:rPr lang="ru-RU" sz="2000" dirty="0" smtClean="0"/>
              <a:t>наркотиков. Употребляется путем вдыхания. </a:t>
            </a:r>
            <a:endParaRPr lang="ru-RU" sz="2000" dirty="0"/>
          </a:p>
          <a:p>
            <a:r>
              <a:rPr lang="ru-RU" sz="2000" dirty="0" smtClean="0"/>
              <a:t>Вызывает действия : расслабление</a:t>
            </a:r>
            <a:r>
              <a:rPr lang="ru-RU" sz="2000" dirty="0"/>
              <a:t>, эйфория, изменения зрительного и звукового </a:t>
            </a:r>
            <a:r>
              <a:rPr lang="ru-RU" sz="2000" dirty="0" smtClean="0"/>
              <a:t>     восприятия</a:t>
            </a:r>
            <a:r>
              <a:rPr lang="ru-RU" sz="2000" dirty="0"/>
              <a:t>, утрата ощущения </a:t>
            </a:r>
            <a:r>
              <a:rPr lang="ru-RU" sz="2000" dirty="0" smtClean="0"/>
              <a:t>времени, </a:t>
            </a:r>
            <a:r>
              <a:rPr lang="ru-RU" sz="2000" dirty="0"/>
              <a:t>наступающее через несколько секунд после </a:t>
            </a:r>
            <a:r>
              <a:rPr lang="ru-RU" sz="2000" dirty="0" smtClean="0"/>
              <a:t>употребления и </a:t>
            </a:r>
            <a:r>
              <a:rPr lang="ru-RU" sz="2000" dirty="0"/>
              <a:t>сохраняющее </a:t>
            </a:r>
            <a:r>
              <a:rPr lang="ru-RU" sz="2000" dirty="0" smtClean="0"/>
              <a:t>продолжительность от 30 </a:t>
            </a:r>
            <a:r>
              <a:rPr lang="ru-RU" sz="2000" dirty="0"/>
              <a:t>с </a:t>
            </a:r>
            <a:r>
              <a:rPr lang="ru-RU" sz="2000" dirty="0" smtClean="0"/>
              <a:t>до </a:t>
            </a:r>
            <a:r>
              <a:rPr lang="ru-RU" sz="2000" dirty="0"/>
              <a:t>4 </a:t>
            </a:r>
            <a:r>
              <a:rPr lang="ru-RU" sz="2000" dirty="0" smtClean="0"/>
              <a:t>мин.</a:t>
            </a:r>
          </a:p>
          <a:p>
            <a:r>
              <a:rPr lang="ru-RU" sz="2000" dirty="0"/>
              <a:t>Риски и побочные эффекты:</a:t>
            </a:r>
          </a:p>
          <a:p>
            <a:pPr marL="137160" indent="0">
              <a:buNone/>
            </a:pPr>
            <a:r>
              <a:rPr lang="ru-RU" sz="2000" dirty="0" smtClean="0"/>
              <a:t>       Легкая </a:t>
            </a:r>
            <a:r>
              <a:rPr lang="ru-RU" sz="2000" dirty="0"/>
              <a:t>тошнота, головные боли; при чрезмерном </a:t>
            </a:r>
            <a:r>
              <a:rPr lang="ru-RU" sz="2000" dirty="0" smtClean="0"/>
              <a:t>употреблении </a:t>
            </a:r>
            <a:r>
              <a:rPr lang="ru-RU" sz="2000" dirty="0"/>
              <a:t>потеря сознания, снижение кровяного давления, нарушения сердечного ритма, в худшем случае смерть в результате дыхательного паралича. Опасность удушья при </a:t>
            </a:r>
            <a:r>
              <a:rPr lang="ru-RU" sz="2000" dirty="0" smtClean="0"/>
              <a:t>недостаточном поступлении </a:t>
            </a:r>
            <a:r>
              <a:rPr lang="ru-RU" sz="2000" dirty="0"/>
              <a:t>кислорода, повышенная опасность получения травм в результате падения во время трипа. Длительное употребление веселящего газа создает нагрузку на нервную систему и приводит к недостатку витамина В12 (опасность нарушения клеточной функции и временного бесплодия). Возможна зависимость с психическими симптомами</a:t>
            </a:r>
          </a:p>
        </p:txBody>
      </p:sp>
    </p:spTree>
    <p:extLst>
      <p:ext uri="{BB962C8B-B14F-4D97-AF65-F5344CB8AC3E}">
        <p14:creationId xmlns="" xmlns:p14="http://schemas.microsoft.com/office/powerpoint/2010/main" val="384443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6264696" cy="1224136"/>
          </a:xfrm>
        </p:spPr>
        <p:txBody>
          <a:bodyPr>
            <a:noAutofit/>
          </a:bodyPr>
          <a:lstStyle/>
          <a:p>
            <a:r>
              <a:rPr lang="ru-RU" sz="2800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Веселящий газ – сознание может больше никогда не вернуться</a:t>
            </a:r>
            <a:endParaRPr lang="ru-RU" sz="2800" b="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204864"/>
            <a:ext cx="448089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83069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err="1" smtClean="0">
                <a:solidFill>
                  <a:schemeClr val="accent4">
                    <a:lumMod val="50000"/>
                  </a:schemeClr>
                </a:solidFill>
                <a:effectLst/>
              </a:rPr>
              <a:t>Оксибутират</a:t>
            </a:r>
            <a:r>
              <a:rPr lang="ru-RU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 натрия (жидкий </a:t>
            </a:r>
            <a:r>
              <a:rPr lang="ru-RU" b="0" dirty="0" err="1" smtClean="0">
                <a:solidFill>
                  <a:schemeClr val="accent4">
                    <a:lumMod val="50000"/>
                  </a:schemeClr>
                </a:solidFill>
                <a:effectLst/>
              </a:rPr>
              <a:t>экстази</a:t>
            </a:r>
            <a:r>
              <a:rPr lang="ru-RU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, «</a:t>
            </a:r>
            <a:r>
              <a:rPr lang="ru-RU" b="0" dirty="0" err="1" smtClean="0">
                <a:solidFill>
                  <a:schemeClr val="accent4">
                    <a:lumMod val="50000"/>
                  </a:schemeClr>
                </a:solidFill>
                <a:effectLst/>
              </a:rPr>
              <a:t>буратинка</a:t>
            </a:r>
            <a:r>
              <a:rPr lang="ru-RU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»)</a:t>
            </a:r>
            <a:endParaRPr lang="ru-RU" b="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709160"/>
          </a:xfrm>
        </p:spPr>
        <p:txBody>
          <a:bodyPr>
            <a:noAutofit/>
          </a:bodyPr>
          <a:lstStyle/>
          <a:p>
            <a:pPr algn="just"/>
            <a:r>
              <a:rPr lang="ru-RU" sz="2000" dirty="0"/>
              <a:t>Натрия </a:t>
            </a:r>
            <a:r>
              <a:rPr lang="ru-RU" sz="2000" dirty="0" err="1"/>
              <a:t>оксибутират</a:t>
            </a:r>
            <a:r>
              <a:rPr lang="ru-RU" sz="2000" dirty="0"/>
              <a:t> — лекарственное </a:t>
            </a:r>
            <a:r>
              <a:rPr lang="ru-RU" sz="2000" dirty="0" smtClean="0"/>
              <a:t>средство  </a:t>
            </a:r>
            <a:r>
              <a:rPr lang="ru-RU" sz="2000" dirty="0"/>
              <a:t>для </a:t>
            </a:r>
            <a:r>
              <a:rPr lang="ru-RU" sz="2000" dirty="0" smtClean="0"/>
              <a:t>наркоза, </a:t>
            </a:r>
            <a:r>
              <a:rPr lang="ru-RU" sz="2000" dirty="0"/>
              <a:t>обладает снотворным, седативным, центральным </a:t>
            </a:r>
            <a:r>
              <a:rPr lang="ru-RU" sz="2000" dirty="0" err="1"/>
              <a:t>миорелаксирующим</a:t>
            </a:r>
            <a:r>
              <a:rPr lang="ru-RU" sz="2000" dirty="0"/>
              <a:t>, антигипоксическим, </a:t>
            </a:r>
            <a:r>
              <a:rPr lang="ru-RU" sz="2000" dirty="0" err="1"/>
              <a:t>ноотропным</a:t>
            </a:r>
            <a:r>
              <a:rPr lang="ru-RU" sz="2000" dirty="0"/>
              <a:t> и противошоковым действием. </a:t>
            </a:r>
          </a:p>
          <a:p>
            <a:pPr algn="just"/>
            <a:r>
              <a:rPr lang="ru-RU" sz="2000" dirty="0"/>
              <a:t>Активирует обменные процессы в тканях мозга, сердца, сетчатке глаза, повышает их устойчивость к </a:t>
            </a:r>
            <a:r>
              <a:rPr lang="ru-RU" sz="2000" dirty="0" smtClean="0"/>
              <a:t>гипоксии</a:t>
            </a:r>
            <a:endParaRPr lang="ru-RU" sz="2000" dirty="0"/>
          </a:p>
          <a:p>
            <a:pPr algn="just"/>
            <a:r>
              <a:rPr lang="ru-RU" sz="2000" dirty="0" smtClean="0"/>
              <a:t>Усиливает </a:t>
            </a:r>
            <a:r>
              <a:rPr lang="ru-RU" sz="2000" dirty="0"/>
              <a:t>действие анальгезирующих, а также наркотических средств. </a:t>
            </a:r>
            <a:endParaRPr lang="ru-RU" sz="2000" dirty="0" smtClean="0"/>
          </a:p>
          <a:p>
            <a:pPr algn="just"/>
            <a:r>
              <a:rPr lang="ru-RU" sz="2000" dirty="0" smtClean="0"/>
              <a:t>При приеме внутрь эффект наступает через </a:t>
            </a:r>
            <a:r>
              <a:rPr lang="ru-RU" sz="2000" dirty="0"/>
              <a:t>10—15 мин вызывает эйфорическое состояние без побочных эффектов, продолжающееся 2—3 часа и прекращающееся без наступления «похмельных» синдромов.</a:t>
            </a:r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13730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72648"/>
          </a:xfrm>
        </p:spPr>
        <p:txBody>
          <a:bodyPr>
            <a:normAutofit/>
          </a:bodyPr>
          <a:lstStyle/>
          <a:p>
            <a:pPr algn="just"/>
            <a:r>
              <a:rPr lang="ru-RU" u="sng" dirty="0" smtClean="0"/>
              <a:t>Психоактивные вещества </a:t>
            </a:r>
            <a:r>
              <a:rPr lang="ru-RU" dirty="0" smtClean="0"/>
              <a:t>(ПАВ) — любое химическое вещество (или смесь) естественного или искусственного происхождения, которое влияет на функционирование центральной нервной системы, приводя к изменению психического состояния.     ПАВ, влияющие на высшие психические функции, и часто используемые в медицине для лечения психических заболеваний, называются </a:t>
            </a:r>
            <a:r>
              <a:rPr lang="ru-RU" i="1" dirty="0" smtClean="0"/>
              <a:t>психотропными</a:t>
            </a:r>
            <a:r>
              <a:rPr lang="ru-RU" dirty="0" smtClean="0"/>
              <a:t>.       ПАВ, вызывающие привыкание и запрещённые законодательством, часто называются  </a:t>
            </a:r>
            <a:r>
              <a:rPr lang="ru-RU" i="1" dirty="0" smtClean="0"/>
              <a:t>наркотиками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3014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476672"/>
            <a:ext cx="5486400" cy="720080"/>
          </a:xfrm>
        </p:spPr>
        <p:txBody>
          <a:bodyPr>
            <a:noAutofit/>
          </a:bodyPr>
          <a:lstStyle/>
          <a:p>
            <a:r>
              <a:rPr lang="ru-RU" sz="2400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Реклама в Интернете: «Помни: </a:t>
            </a:r>
            <a:r>
              <a:rPr lang="ru-RU" sz="2400" b="0" dirty="0" err="1" smtClean="0">
                <a:solidFill>
                  <a:schemeClr val="accent4">
                    <a:lumMod val="50000"/>
                  </a:schemeClr>
                </a:solidFill>
                <a:effectLst/>
              </a:rPr>
              <a:t>оксибутират</a:t>
            </a:r>
            <a:r>
              <a:rPr lang="ru-RU" sz="2400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 – и любая дева даст!»</a:t>
            </a:r>
            <a:endParaRPr lang="ru-RU" sz="2400" b="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484784"/>
            <a:ext cx="5486400" cy="4309591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420888"/>
            <a:ext cx="3960440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872304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146069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60648"/>
            <a:ext cx="8229600" cy="4709160"/>
          </a:xfrm>
        </p:spPr>
        <p:txBody>
          <a:bodyPr>
            <a:noAutofit/>
          </a:bodyPr>
          <a:lstStyle/>
          <a:p>
            <a:r>
              <a:rPr lang="ru-RU" sz="2000" dirty="0"/>
              <a:t>Малые дозы: эффекты подобны легкому алкогольному опьянению. Легкая расслабленность, повышенная общительность, легкое головокружение.</a:t>
            </a:r>
          </a:p>
          <a:p>
            <a:r>
              <a:rPr lang="ru-RU" sz="2000" dirty="0"/>
              <a:t>Средние дозы: усиливается релаксация, появляется неустойчивость психики. Некоторые отмечают повышенную чувствительность к музыке, тягу к танцам. Улучшается настроение. Появляется некоторая сбивчивость речи, неадекватность, дурашливость. Иногда возникает тошнота.</a:t>
            </a:r>
          </a:p>
          <a:p>
            <a:r>
              <a:rPr lang="ru-RU" sz="2000" dirty="0"/>
              <a:t>Высокие дозы: При сохраненном сознании — нарушение равновесия, слабость, разбитость.</a:t>
            </a:r>
          </a:p>
          <a:p>
            <a:r>
              <a:rPr lang="ru-RU" sz="2000" dirty="0"/>
              <a:t>Передозировка возникает очень легко. Существует большая зависимость действия </a:t>
            </a:r>
            <a:r>
              <a:rPr lang="ru-RU" sz="2000" dirty="0" err="1"/>
              <a:t>оксибутирата</a:t>
            </a:r>
            <a:r>
              <a:rPr lang="ru-RU" sz="2000" dirty="0"/>
              <a:t> от дозы. Увеличение дозы всего в полтора раза может вызвать бесконтрольное поведение, сопровождающееся провалами в памяти. При </a:t>
            </a:r>
            <a:r>
              <a:rPr lang="ru-RU" sz="2000" dirty="0" err="1"/>
              <a:t>бо́льших</a:t>
            </a:r>
            <a:r>
              <a:rPr lang="ru-RU" sz="2000" dirty="0"/>
              <a:t> дозах — тошноту и рвоту, затем — глубокий сон вместо безмятежного веселья. </a:t>
            </a:r>
            <a:r>
              <a:rPr lang="ru-RU" sz="2000" dirty="0" smtClean="0"/>
              <a:t> </a:t>
            </a:r>
            <a:r>
              <a:rPr lang="ru-RU" sz="2000" dirty="0" err="1" smtClean="0"/>
              <a:t>Оксибутират</a:t>
            </a:r>
            <a:r>
              <a:rPr lang="ru-RU" sz="2000" dirty="0" smtClean="0"/>
              <a:t> </a:t>
            </a:r>
            <a:r>
              <a:rPr lang="ru-RU" sz="2000" dirty="0"/>
              <a:t>в сочетании с алкоголем взаимно усиливается, и нормальная доза в сочетании с алкоголем легко может вызвать передозировку, вплоть до потери сознания, и угнетения функции </a:t>
            </a:r>
            <a:r>
              <a:rPr lang="ru-RU" sz="2000" dirty="0" smtClean="0"/>
              <a:t>дыхания и смерти.</a:t>
            </a:r>
            <a:endParaRPr lang="ru-RU" sz="2000" dirty="0"/>
          </a:p>
          <a:p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81577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>
                <a:solidFill>
                  <a:schemeClr val="accent4">
                    <a:lumMod val="50000"/>
                  </a:schemeClr>
                </a:solidFill>
                <a:effectLst/>
              </a:rPr>
              <a:t>Соль для </a:t>
            </a:r>
            <a:r>
              <a:rPr lang="ru-RU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ванн - </a:t>
            </a:r>
            <a:r>
              <a:rPr lang="en-US" b="0" dirty="0" err="1" smtClean="0">
                <a:solidFill>
                  <a:schemeClr val="accent4">
                    <a:lumMod val="50000"/>
                  </a:schemeClr>
                </a:solidFill>
                <a:effectLst/>
              </a:rPr>
              <a:t>Cristalius</a:t>
            </a:r>
            <a:r>
              <a:rPr lang="en-US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 </a:t>
            </a:r>
            <a:r>
              <a:rPr lang="en-US" b="0" dirty="0">
                <a:solidFill>
                  <a:schemeClr val="accent4">
                    <a:lumMod val="50000"/>
                  </a:schemeClr>
                </a:solidFill>
                <a:effectLst/>
              </a:rPr>
              <a:t>(</a:t>
            </a:r>
            <a:r>
              <a:rPr lang="ru-RU" b="0" dirty="0" err="1" smtClean="0">
                <a:solidFill>
                  <a:schemeClr val="accent4">
                    <a:lumMod val="50000"/>
                  </a:schemeClr>
                </a:solidFill>
                <a:effectLst/>
              </a:rPr>
              <a:t>кристалиус</a:t>
            </a:r>
            <a:r>
              <a:rPr lang="ru-RU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)</a:t>
            </a:r>
            <a:endParaRPr lang="ru-RU" b="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 </a:t>
            </a:r>
            <a:r>
              <a:rPr lang="ru-RU" dirty="0" err="1" smtClean="0"/>
              <a:t>Cristalius</a:t>
            </a:r>
            <a:r>
              <a:rPr lang="ru-RU" dirty="0" smtClean="0"/>
              <a:t> </a:t>
            </a:r>
            <a:r>
              <a:rPr lang="ru-RU" dirty="0"/>
              <a:t>– это </a:t>
            </a:r>
            <a:r>
              <a:rPr lang="ru-RU" dirty="0" err="1"/>
              <a:t>мефедрон</a:t>
            </a:r>
            <a:r>
              <a:rPr lang="ru-RU" dirty="0"/>
              <a:t> и его аналоги. </a:t>
            </a:r>
            <a:r>
              <a:rPr lang="ru-RU" dirty="0" err="1"/>
              <a:t>Мефедрон</a:t>
            </a:r>
            <a:r>
              <a:rPr lang="ru-RU" dirty="0"/>
              <a:t> — синтетический стимулятор ЦНС, по своим эффектам является чем-то средним между  </a:t>
            </a:r>
            <a:r>
              <a:rPr lang="ru-RU" dirty="0" err="1"/>
              <a:t>амфетамином</a:t>
            </a:r>
            <a:r>
              <a:rPr lang="ru-RU" dirty="0"/>
              <a:t> и </a:t>
            </a:r>
            <a:r>
              <a:rPr lang="ru-RU" dirty="0" err="1"/>
              <a:t>экстази</a:t>
            </a:r>
            <a:r>
              <a:rPr lang="ru-RU" dirty="0"/>
              <a:t> (</a:t>
            </a:r>
            <a:r>
              <a:rPr lang="ru-RU" dirty="0" smtClean="0"/>
              <a:t>MDMA)•</a:t>
            </a:r>
            <a:r>
              <a:rPr lang="ru-RU" dirty="0"/>
              <a:t>	</a:t>
            </a:r>
            <a:endParaRPr lang="ru-RU" dirty="0" smtClean="0"/>
          </a:p>
          <a:p>
            <a:r>
              <a:rPr lang="ru-RU" dirty="0"/>
              <a:t>П</a:t>
            </a:r>
            <a:r>
              <a:rPr lang="ru-RU" dirty="0" smtClean="0"/>
              <a:t>роизводит </a:t>
            </a:r>
            <a:r>
              <a:rPr lang="ru-RU" dirty="0"/>
              <a:t>волнообразное воздействие. Вначале наступает эйфорическое состояние, но затем волна отходит, </a:t>
            </a:r>
            <a:r>
              <a:rPr lang="ru-RU" dirty="0" smtClean="0"/>
              <a:t>что </a:t>
            </a:r>
            <a:r>
              <a:rPr lang="ru-RU" dirty="0"/>
              <a:t>заставляет употребляющего принять новую дозу</a:t>
            </a:r>
            <a:r>
              <a:rPr lang="ru-RU" dirty="0" smtClean="0"/>
              <a:t>. Т.к. наркотик </a:t>
            </a:r>
            <a:r>
              <a:rPr lang="ru-RU" dirty="0"/>
              <a:t>накапливается в </a:t>
            </a:r>
            <a:r>
              <a:rPr lang="ru-RU" dirty="0" smtClean="0"/>
              <a:t>организме, уже после </a:t>
            </a:r>
            <a:r>
              <a:rPr lang="ru-RU" dirty="0"/>
              <a:t>повторного употребления может наступить </a:t>
            </a:r>
            <a:r>
              <a:rPr lang="ru-RU" dirty="0" smtClean="0"/>
              <a:t>передозировка и смерть. </a:t>
            </a:r>
            <a:r>
              <a:rPr lang="ru-RU" dirty="0"/>
              <a:t>	</a:t>
            </a:r>
            <a:endParaRPr lang="ru-RU" dirty="0" smtClean="0"/>
          </a:p>
          <a:p>
            <a:r>
              <a:rPr lang="ru-RU" dirty="0" smtClean="0"/>
              <a:t>Зависимость </a:t>
            </a:r>
            <a:r>
              <a:rPr lang="ru-RU" dirty="0"/>
              <a:t>формируется постепенно. Последствиями отказа от употребления </a:t>
            </a:r>
            <a:r>
              <a:rPr lang="ru-RU" dirty="0" smtClean="0"/>
              <a:t> </a:t>
            </a:r>
            <a:r>
              <a:rPr lang="ru-RU" dirty="0"/>
              <a:t>является </a:t>
            </a:r>
            <a:r>
              <a:rPr lang="ru-RU" dirty="0" smtClean="0"/>
              <a:t>синдром </a:t>
            </a:r>
            <a:r>
              <a:rPr lang="ru-RU" dirty="0"/>
              <a:t>отмены </a:t>
            </a:r>
            <a:r>
              <a:rPr lang="ru-RU" dirty="0" smtClean="0"/>
              <a:t> с </a:t>
            </a:r>
            <a:r>
              <a:rPr lang="ru-RU" dirty="0"/>
              <a:t>симптомами </a:t>
            </a:r>
            <a:r>
              <a:rPr lang="ru-RU" dirty="0" smtClean="0"/>
              <a:t>– </a:t>
            </a:r>
            <a:r>
              <a:rPr lang="ru-RU" dirty="0"/>
              <a:t>чувство утраты, страха, паники, </a:t>
            </a:r>
            <a:r>
              <a:rPr lang="ru-RU" dirty="0" smtClean="0"/>
              <a:t>агрессии.  Физические проявления -  </a:t>
            </a:r>
            <a:r>
              <a:rPr lang="ru-RU" dirty="0"/>
              <a:t>частые носовые кровотечения, боли в груди, горле, носу, затрудненное дыхание, </a:t>
            </a:r>
            <a:r>
              <a:rPr lang="ru-RU" dirty="0" err="1"/>
              <a:t>синюшность</a:t>
            </a:r>
            <a:r>
              <a:rPr lang="ru-RU" dirty="0"/>
              <a:t> </a:t>
            </a:r>
            <a:r>
              <a:rPr lang="ru-RU" dirty="0" smtClean="0"/>
              <a:t>конечностей, нервный </a:t>
            </a:r>
            <a:r>
              <a:rPr lang="ru-RU" dirty="0"/>
              <a:t>тик, мышечные </a:t>
            </a:r>
            <a:r>
              <a:rPr lang="ru-RU" dirty="0" smtClean="0"/>
              <a:t>спазмы, скрежет зубами, </a:t>
            </a:r>
            <a:r>
              <a:rPr lang="ru-RU" dirty="0"/>
              <a:t>высыпания, тошнота, бессонница. </a:t>
            </a:r>
            <a:r>
              <a:rPr lang="ru-RU" dirty="0" smtClean="0"/>
              <a:t> Возрастает </a:t>
            </a:r>
            <a:r>
              <a:rPr lang="ru-RU" dirty="0"/>
              <a:t>риск инфаркта миокарда, гипертонии, аритмии и острой сердечной недостаточности.</a:t>
            </a:r>
          </a:p>
          <a:p>
            <a:r>
              <a:rPr lang="ru-RU" dirty="0"/>
              <a:t>У</a:t>
            </a:r>
            <a:r>
              <a:rPr lang="ru-RU" dirty="0" smtClean="0"/>
              <a:t>ровень </a:t>
            </a:r>
            <a:r>
              <a:rPr lang="ru-RU" dirty="0"/>
              <a:t>смертности, вызванный </a:t>
            </a:r>
            <a:r>
              <a:rPr lang="ru-RU" dirty="0" smtClean="0"/>
              <a:t>употреблением соли,  является самым высоким </a:t>
            </a:r>
            <a:r>
              <a:rPr lang="ru-RU" dirty="0"/>
              <a:t>по сравнению с другими наркотиками. </a:t>
            </a:r>
          </a:p>
        </p:txBody>
      </p:sp>
    </p:spTree>
    <p:extLst>
      <p:ext uri="{BB962C8B-B14F-4D97-AF65-F5344CB8AC3E}">
        <p14:creationId xmlns="" xmlns:p14="http://schemas.microsoft.com/office/powerpoint/2010/main" val="324842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Спайс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023500"/>
          </a:xfrm>
        </p:spPr>
        <p:txBody>
          <a:bodyPr>
            <a:noAutofit/>
          </a:bodyPr>
          <a:lstStyle/>
          <a:p>
            <a:r>
              <a:rPr lang="ru-RU" sz="2400" dirty="0" smtClean="0"/>
              <a:t>Травяной курительный сбор содержит </a:t>
            </a:r>
            <a:r>
              <a:rPr lang="ru-RU" sz="2400" dirty="0"/>
              <a:t>в своем составе </a:t>
            </a:r>
            <a:r>
              <a:rPr lang="ru-RU" sz="2400" dirty="0" smtClean="0"/>
              <a:t>растения, содержащие сильнейшие </a:t>
            </a:r>
            <a:r>
              <a:rPr lang="ru-RU" sz="2400" dirty="0"/>
              <a:t>галлюциногены. </a:t>
            </a:r>
            <a:endParaRPr lang="ru-RU" sz="2400" dirty="0" smtClean="0"/>
          </a:p>
          <a:p>
            <a:r>
              <a:rPr lang="ru-RU" sz="2400" dirty="0" smtClean="0"/>
              <a:t>Наркотический </a:t>
            </a:r>
            <a:r>
              <a:rPr lang="ru-RU" sz="2400" dirty="0"/>
              <a:t>эффект этой смеси превышает эффект обычной конопли. 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Употребляется путем курения. Обладает высокой проникающей способностью в клетки мозга. Вызывает состояние </a:t>
            </a:r>
            <a:r>
              <a:rPr lang="ru-RU" sz="2400" dirty="0" err="1" smtClean="0"/>
              <a:t>дереализации</a:t>
            </a:r>
            <a:r>
              <a:rPr lang="ru-RU" sz="2400" dirty="0" smtClean="0"/>
              <a:t> (потери связи с реальностью), ощущение легкости, веселья, ярко выраженные галлюцинации. </a:t>
            </a:r>
          </a:p>
          <a:p>
            <a:r>
              <a:rPr lang="ru-RU" sz="2400" dirty="0" smtClean="0"/>
              <a:t>Последствиями </a:t>
            </a:r>
            <a:r>
              <a:rPr lang="ru-RU" sz="2400" dirty="0"/>
              <a:t>приема </a:t>
            </a:r>
            <a:r>
              <a:rPr lang="ru-RU" sz="2400" dirty="0" smtClean="0"/>
              <a:t>являются: импотенция, нарушение гормонального баланса, бесплодие, </a:t>
            </a:r>
            <a:r>
              <a:rPr lang="ru-RU" sz="2400" dirty="0"/>
              <a:t>с</a:t>
            </a:r>
            <a:r>
              <a:rPr lang="ru-RU" sz="2400" dirty="0" smtClean="0"/>
              <a:t>тремительное выпадение волос, резкий подъем АД, постоянные суицидальные мысли.</a:t>
            </a:r>
            <a:endParaRPr lang="ru-RU" sz="24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15091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609600"/>
            <a:ext cx="2023120" cy="1235224"/>
          </a:xfrm>
        </p:spPr>
        <p:txBody>
          <a:bodyPr>
            <a:noAutofit/>
          </a:bodyPr>
          <a:lstStyle/>
          <a:p>
            <a:r>
              <a:rPr lang="ru-RU" sz="3200" b="0" dirty="0" err="1" smtClean="0">
                <a:solidFill>
                  <a:schemeClr val="accent4">
                    <a:lumMod val="50000"/>
                  </a:schemeClr>
                </a:solidFill>
                <a:effectLst/>
              </a:rPr>
              <a:t>Спайсы</a:t>
            </a:r>
            <a:r>
              <a:rPr lang="ru-RU" sz="3200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 в </a:t>
            </a:r>
            <a:r>
              <a:rPr lang="ru-RU" sz="3200" b="0" dirty="0">
                <a:solidFill>
                  <a:schemeClr val="accent4">
                    <a:lumMod val="50000"/>
                  </a:schemeClr>
                </a:solidFill>
                <a:effectLst/>
              </a:rPr>
              <a:t>И</a:t>
            </a:r>
            <a:r>
              <a:rPr lang="ru-RU" sz="3200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ркутске</a:t>
            </a:r>
            <a:endParaRPr lang="ru-RU" sz="3200" b="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Галстян\Pictures\с телефона\Images\Камера\201303\201303A0\2803201338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52" b="1852"/>
          <a:stretch>
            <a:fillRect/>
          </a:stretch>
        </p:blipFill>
        <p:spPr bwMode="auto">
          <a:xfrm>
            <a:off x="34244" y="332656"/>
            <a:ext cx="4896544" cy="3962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Галстян\Pictures\с телефона\Images\Камера\201303\201303A0\280320133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636911"/>
            <a:ext cx="5616624" cy="40324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577789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chemeClr val="accent4">
                    <a:lumMod val="50000"/>
                  </a:schemeClr>
                </a:solidFill>
                <a:effectLst/>
              </a:rPr>
              <a:t>JWH-018</a:t>
            </a:r>
            <a:endParaRPr lang="ru-RU" b="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— </a:t>
            </a:r>
            <a:r>
              <a:rPr lang="ru-RU" dirty="0"/>
              <a:t>химическое соединение, принадлежащее к семейству (</a:t>
            </a:r>
            <a:r>
              <a:rPr lang="ru-RU" dirty="0" err="1"/>
              <a:t>аминоалкил</a:t>
            </a:r>
            <a:r>
              <a:rPr lang="ru-RU" dirty="0"/>
              <a:t>)индолов.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/>
              <a:t>силе воздействия на </a:t>
            </a:r>
            <a:r>
              <a:rPr lang="ru-RU" dirty="0" err="1"/>
              <a:t>каннабиноидные</a:t>
            </a:r>
            <a:r>
              <a:rPr lang="ru-RU" dirty="0"/>
              <a:t> рецепторы мозга </a:t>
            </a:r>
            <a:r>
              <a:rPr lang="ru-RU" dirty="0" smtClean="0"/>
              <a:t> </a:t>
            </a:r>
            <a:r>
              <a:rPr lang="ru-RU" dirty="0"/>
              <a:t>JWH-018 превосходит ТГК примерно в пять </a:t>
            </a:r>
            <a:r>
              <a:rPr lang="ru-RU" dirty="0" smtClean="0"/>
              <a:t>раз.</a:t>
            </a:r>
          </a:p>
          <a:p>
            <a:r>
              <a:rPr lang="ru-RU" dirty="0" smtClean="0"/>
              <a:t>Производит </a:t>
            </a:r>
            <a:r>
              <a:rPr lang="ru-RU" dirty="0"/>
              <a:t>эффект, сходный с воздействием марихуаны. Препарат не определяется в результатах допинг-контроля и </a:t>
            </a:r>
            <a:r>
              <a:rPr lang="ru-RU" dirty="0" err="1"/>
              <a:t>нарко</a:t>
            </a:r>
            <a:r>
              <a:rPr lang="ru-RU" dirty="0"/>
              <a:t>-тестов. </a:t>
            </a:r>
            <a:endParaRPr lang="ru-RU" dirty="0" smtClean="0"/>
          </a:p>
          <a:p>
            <a:r>
              <a:rPr lang="ru-RU" dirty="0" smtClean="0"/>
              <a:t>Дозировки </a:t>
            </a:r>
            <a:r>
              <a:rPr lang="ru-RU" dirty="0"/>
              <a:t>различаются при разных способах </a:t>
            </a:r>
            <a:r>
              <a:rPr lang="ru-RU" dirty="0" smtClean="0"/>
              <a:t>употребления.</a:t>
            </a:r>
          </a:p>
          <a:p>
            <a:r>
              <a:rPr lang="ru-RU" dirty="0" smtClean="0"/>
              <a:t>Под </a:t>
            </a:r>
            <a:r>
              <a:rPr lang="ru-RU" dirty="0"/>
              <a:t>брендом </a:t>
            </a:r>
            <a:r>
              <a:rPr lang="ru-RU" dirty="0" err="1"/>
              <a:t>Spice</a:t>
            </a:r>
            <a:r>
              <a:rPr lang="ru-RU" dirty="0"/>
              <a:t> продаётся </a:t>
            </a:r>
            <a:r>
              <a:rPr lang="ru-RU" dirty="0" smtClean="0"/>
              <a:t>более 10 вариантов </a:t>
            </a:r>
            <a:r>
              <a:rPr lang="ru-RU" dirty="0"/>
              <a:t>курительных смесей, различающихся по силе </a:t>
            </a:r>
            <a:r>
              <a:rPr lang="ru-RU" dirty="0" smtClean="0"/>
              <a:t>действия </a:t>
            </a:r>
            <a:r>
              <a:rPr lang="ru-RU" dirty="0"/>
              <a:t>и </a:t>
            </a:r>
            <a:r>
              <a:rPr lang="ru-RU" dirty="0" smtClean="0"/>
              <a:t>комбинациям действующих веществ</a:t>
            </a:r>
          </a:p>
          <a:p>
            <a:r>
              <a:rPr lang="ru-RU" dirty="0" smtClean="0"/>
              <a:t>Смеси </a:t>
            </a:r>
            <a:r>
              <a:rPr lang="ru-RU" dirty="0"/>
              <a:t>расфасованы в пакеты размером приблизительно 5 на 7,5 см, содержащие по 3 грамма </a:t>
            </a:r>
            <a:r>
              <a:rPr lang="ru-RU" dirty="0" smtClean="0"/>
              <a:t>в </a:t>
            </a:r>
            <a:r>
              <a:rPr lang="ru-RU" dirty="0"/>
              <a:t>разных видах </a:t>
            </a:r>
            <a:r>
              <a:rPr lang="ru-RU" dirty="0" smtClean="0"/>
              <a:t>смесей</a:t>
            </a:r>
          </a:p>
          <a:p>
            <a:r>
              <a:rPr lang="ru-RU" dirty="0" smtClean="0"/>
              <a:t>Передозировка </a:t>
            </a:r>
            <a:r>
              <a:rPr lang="ru-RU" dirty="0"/>
              <a:t>синтетических </a:t>
            </a:r>
            <a:r>
              <a:rPr lang="ru-RU" dirty="0" err="1"/>
              <a:t>каннабиномиметиков</a:t>
            </a:r>
            <a:r>
              <a:rPr lang="ru-RU" dirty="0"/>
              <a:t> может вызывать типичные для </a:t>
            </a:r>
            <a:r>
              <a:rPr lang="ru-RU" dirty="0" err="1"/>
              <a:t>каннабиноидов</a:t>
            </a:r>
            <a:r>
              <a:rPr lang="ru-RU" dirty="0"/>
              <a:t> </a:t>
            </a:r>
            <a:r>
              <a:rPr lang="ru-RU" dirty="0" smtClean="0"/>
              <a:t>тахикардию и тревожные состояния,  </a:t>
            </a:r>
            <a:r>
              <a:rPr lang="ru-RU" dirty="0"/>
              <a:t>паранойи, </a:t>
            </a:r>
            <a:r>
              <a:rPr lang="ru-RU" dirty="0" smtClean="0"/>
              <a:t>галлюцинации.  Так же не редки  случаи психозов </a:t>
            </a:r>
            <a:r>
              <a:rPr lang="ru-RU" dirty="0"/>
              <a:t>у подверженных </a:t>
            </a:r>
            <a:r>
              <a:rPr lang="ru-RU" dirty="0" smtClean="0"/>
              <a:t>индивидуумов.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2269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solidFill>
                  <a:schemeClr val="accent4">
                    <a:lumMod val="50000"/>
                  </a:schemeClr>
                </a:solidFill>
                <a:effectLst/>
              </a:rPr>
              <a:t>JWH-018</a:t>
            </a:r>
            <a:endParaRPr lang="ru-RU" sz="320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04206" y="3645024"/>
            <a:ext cx="6624736" cy="2952328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dirty="0"/>
              <a:t>дозировка JWH-018 при приеме всего от 0.3 мг, объем порошкообразного вещества при таком весе очень мал, доза при определении на глаз рассчитывается сложно. В общем, среди тех, кто впервые принимает JWH-018 чудовищные </a:t>
            </a:r>
            <a:r>
              <a:rPr lang="ru-RU" sz="2400" dirty="0" smtClean="0"/>
              <a:t>передозировки, </a:t>
            </a:r>
            <a:r>
              <a:rPr lang="ru-RU" sz="2400" dirty="0"/>
              <a:t>к </a:t>
            </a:r>
            <a:r>
              <a:rPr lang="ru-RU" sz="2400" dirty="0" smtClean="0"/>
              <a:t>сожалению, </a:t>
            </a:r>
            <a:r>
              <a:rPr lang="ru-RU" sz="2400" dirty="0"/>
              <a:t>не </a:t>
            </a:r>
            <a:r>
              <a:rPr lang="ru-RU" sz="2400" dirty="0" smtClean="0"/>
              <a:t>редкость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293096"/>
            <a:ext cx="2857500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4596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«Дизайнерские» наркотики</a:t>
            </a:r>
            <a:endParaRPr lang="ru-RU" sz="320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09493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На территории Сибирского федерального округа наметилась тенденция распространения нового поколения синтетических наркотиков, так называемых «дизайнерских» наркотиков. Анализ </a:t>
            </a:r>
            <a:r>
              <a:rPr lang="ru-RU" dirty="0" err="1" smtClean="0"/>
              <a:t>наркоситуации</a:t>
            </a:r>
            <a:r>
              <a:rPr lang="ru-RU" dirty="0" smtClean="0"/>
              <a:t> в сфере незаконного оборота синтетических наркотических средств показал, что основная их масса на территорию Сибирского федерального округа поступает из Европы и Китая путем почтовых отправлений (экспресс - почтой DHL, «EMS Почта России» и т.д.).</a:t>
            </a:r>
          </a:p>
          <a:p>
            <a:r>
              <a:rPr lang="ru-RU" dirty="0" smtClean="0"/>
              <a:t>Физико-химические особенности данных веществ позволяют вводить их в организм как путём инъекций, так и иным способом (курение, вдыхание, растворение в напитках). Средняя действующая доза в десятки раз меньше, чем у опиатов или </a:t>
            </a:r>
            <a:r>
              <a:rPr lang="ru-RU" dirty="0" err="1" smtClean="0"/>
              <a:t>канабиоидов</a:t>
            </a:r>
            <a:r>
              <a:rPr lang="ru-RU" dirty="0" smtClean="0"/>
              <a:t>, и составляет всего 5 - 10 миллиграммов.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88075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Главная опасность заключается в том, что синтетические наркотики, в отличие от растительных (опиатов, кокаина, марихуаны), в организме не </a:t>
            </a:r>
            <a:r>
              <a:rPr lang="ru-RU" dirty="0" err="1" smtClean="0"/>
              <a:t>метаболизируются</a:t>
            </a:r>
            <a:r>
              <a:rPr lang="ru-RU" dirty="0" smtClean="0"/>
              <a:t>, т.е. не разрушаются и, возможно, что полностью не выводятся никогда. Одна доза (0,01г) может действовать больше трех суток. Возникает эйфория и легкость, ощущение собственной силы, могущества, </a:t>
            </a:r>
            <a:r>
              <a:rPr lang="ru-RU" dirty="0" err="1" smtClean="0"/>
              <a:t>сверхспособностей</a:t>
            </a:r>
            <a:r>
              <a:rPr lang="ru-RU" dirty="0" smtClean="0"/>
              <a:t>, отсутствует сон. Активность очень высокая. Когда действие наркотика заканчивается, наступает страх, стремление куда-то бежать, в том числе на поиски наркотика. </a:t>
            </a:r>
            <a:endParaRPr lang="ru-RU" smtClean="0"/>
          </a:p>
          <a:p>
            <a:r>
              <a:rPr lang="ru-RU" smtClean="0"/>
              <a:t>Лечить </a:t>
            </a:r>
            <a:r>
              <a:rPr lang="ru-RU" dirty="0" smtClean="0"/>
              <a:t>таких наркоманов чрезвычайно сложно и долго, расстройства мышления в отдельных случаях необратимы. При внешних формальных признаках психического здоровья человек, всего несколько месяцев употреблявший «синтетику», обнаруживает полную невозможность адекватно оценивать себя, приспособиться к окружающей действительности, самостоятельно существовать, зарабатывать на жизнь. Фактически это инвалид, способный существовать только за счет общества.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Последствия употребления ПАВ</a:t>
            </a:r>
            <a:endParaRPr lang="ru-RU" b="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Развитие психической зависимости (чаще всего после первого употребления)</a:t>
            </a:r>
          </a:p>
          <a:p>
            <a:r>
              <a:rPr lang="ru-RU" dirty="0" smtClean="0"/>
              <a:t>Формирование физической зависимости               (синдрома отмены ПАВ)</a:t>
            </a:r>
          </a:p>
          <a:p>
            <a:r>
              <a:rPr lang="ru-RU" dirty="0" smtClean="0"/>
              <a:t>Снижение интеллекта</a:t>
            </a:r>
          </a:p>
          <a:p>
            <a:r>
              <a:rPr lang="ru-RU" dirty="0" smtClean="0"/>
              <a:t>Деградация личности </a:t>
            </a:r>
          </a:p>
          <a:p>
            <a:r>
              <a:rPr lang="ru-RU" dirty="0" smtClean="0"/>
              <a:t>Потеря социальных связей</a:t>
            </a:r>
          </a:p>
          <a:p>
            <a:r>
              <a:rPr lang="ru-RU" dirty="0" smtClean="0"/>
              <a:t>Высокий риск заболеваний ( ВИЧ, гепатиты, ЗППП…)</a:t>
            </a:r>
          </a:p>
          <a:p>
            <a:r>
              <a:rPr lang="ru-RU" dirty="0" smtClean="0"/>
              <a:t>Необратимость ( невозможно полностью выздороветь, можно добиться длительной ремиссии)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9143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2448272"/>
          </a:xfrm>
        </p:spPr>
        <p:txBody>
          <a:bodyPr>
            <a:normAutofit fontScale="90000"/>
          </a:bodyPr>
          <a:lstStyle/>
          <a:p>
            <a:r>
              <a:rPr lang="ru-RU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Согласно закона «О наркотических средствах и психотропных веществах» от 10.12.1997года</a:t>
            </a:r>
            <a:endParaRPr lang="ru-RU" b="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882162"/>
          </a:xfrm>
        </p:spPr>
        <p:txBody>
          <a:bodyPr>
            <a:normAutofit/>
          </a:bodyPr>
          <a:lstStyle/>
          <a:p>
            <a:r>
              <a:rPr lang="ru-RU" b="1" dirty="0" smtClean="0"/>
              <a:t>наркотические средства </a:t>
            </a:r>
            <a:r>
              <a:rPr lang="ru-RU" dirty="0" smtClean="0"/>
              <a:t>- вещества синтетического или естественного происхождения, препараты, растения, включенные в Перечень наркотических средств, психотропных веществ и их </a:t>
            </a:r>
            <a:r>
              <a:rPr lang="ru-RU" dirty="0" err="1" smtClean="0"/>
              <a:t>прекурсоров</a:t>
            </a:r>
            <a:r>
              <a:rPr lang="ru-RU" dirty="0" smtClean="0"/>
              <a:t>, подлежащих контролю в Российской Федерации. 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3554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Запомните!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Один наркоман вовлекает в зависимость до 15 человек.</a:t>
            </a:r>
          </a:p>
          <a:p>
            <a:r>
              <a:rPr lang="ru-RU" dirty="0" smtClean="0"/>
              <a:t>Бывших наркоманов не бывает.</a:t>
            </a:r>
          </a:p>
          <a:p>
            <a:r>
              <a:rPr lang="ru-RU" dirty="0" smtClean="0"/>
              <a:t>Легких наркотиков не существует.</a:t>
            </a:r>
          </a:p>
          <a:p>
            <a:r>
              <a:rPr lang="ru-RU" dirty="0" smtClean="0"/>
              <a:t>Слабоалкогольная продукция- это миф.</a:t>
            </a:r>
          </a:p>
          <a:p>
            <a:r>
              <a:rPr lang="ru-RU" dirty="0" smtClean="0"/>
              <a:t>Больше половины всех преступлений совершается в состоянии алкогольного, либо наркотического опьянения.</a:t>
            </a:r>
          </a:p>
          <a:p>
            <a:r>
              <a:rPr lang="ru-RU" dirty="0" smtClean="0"/>
              <a:t>Ваши жизненные принципы- ключ к здоровью Ваших детей!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152751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4">
                    <a:lumMod val="50000"/>
                  </a:schemeClr>
                </a:solidFill>
              </a:rPr>
              <a:t>Спасибо за внимание!</a:t>
            </a:r>
            <a:endParaRPr lang="ru-RU" sz="54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659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984776"/>
          </a:xfrm>
        </p:spPr>
        <p:txBody>
          <a:bodyPr>
            <a:normAutofit fontScale="85000" lnSpcReduction="20000"/>
          </a:bodyPr>
          <a:lstStyle/>
          <a:p>
            <a:pPr marL="137160" indent="0">
              <a:buNone/>
            </a:pPr>
            <a:r>
              <a:rPr lang="ru-RU" sz="3100" b="1" i="1" u="sng" dirty="0"/>
              <a:t>Особенность действия ПАВ</a:t>
            </a:r>
            <a:r>
              <a:rPr lang="ru-RU" sz="3100" dirty="0"/>
              <a:t> – формирование пристрастия с возникновением </a:t>
            </a:r>
            <a:r>
              <a:rPr lang="ru-RU" sz="3100" dirty="0" smtClean="0"/>
              <a:t>психической и </a:t>
            </a:r>
            <a:r>
              <a:rPr lang="ru-RU" sz="3100" dirty="0"/>
              <a:t>физической </a:t>
            </a:r>
            <a:r>
              <a:rPr lang="ru-RU" sz="3100" dirty="0" smtClean="0"/>
              <a:t>зависимости</a:t>
            </a:r>
            <a:r>
              <a:rPr lang="ru-RU" sz="3100" dirty="0"/>
              <a:t>.</a:t>
            </a:r>
          </a:p>
          <a:p>
            <a:pPr marL="137160" indent="0">
              <a:buNone/>
            </a:pPr>
            <a:r>
              <a:rPr lang="ru-RU" sz="3100" dirty="0"/>
              <a:t>По Международной классификации болезней </a:t>
            </a:r>
            <a:r>
              <a:rPr lang="ru-RU" sz="3100" dirty="0" smtClean="0"/>
              <a:t>такими </a:t>
            </a:r>
            <a:r>
              <a:rPr lang="ru-RU" sz="3100" dirty="0"/>
              <a:t>веществами являются:</a:t>
            </a:r>
          </a:p>
          <a:p>
            <a:pPr lvl="0"/>
            <a:r>
              <a:rPr lang="ru-RU" sz="3100" dirty="0"/>
              <a:t>алкоголь;</a:t>
            </a:r>
          </a:p>
          <a:p>
            <a:pPr lvl="0"/>
            <a:r>
              <a:rPr lang="ru-RU" sz="3100" dirty="0" err="1"/>
              <a:t>опиоиды</a:t>
            </a:r>
            <a:r>
              <a:rPr lang="ru-RU" sz="3100" dirty="0"/>
              <a:t>;</a:t>
            </a:r>
          </a:p>
          <a:p>
            <a:pPr lvl="0"/>
            <a:r>
              <a:rPr lang="ru-RU" sz="3100" dirty="0" err="1"/>
              <a:t>каннабиноиды</a:t>
            </a:r>
            <a:r>
              <a:rPr lang="ru-RU" sz="3100" dirty="0"/>
              <a:t>;</a:t>
            </a:r>
          </a:p>
          <a:p>
            <a:pPr lvl="0"/>
            <a:r>
              <a:rPr lang="ru-RU" sz="3100" dirty="0"/>
              <a:t>седативные и снотворные средства;</a:t>
            </a:r>
          </a:p>
          <a:p>
            <a:pPr lvl="0"/>
            <a:r>
              <a:rPr lang="ru-RU" sz="3100" dirty="0"/>
              <a:t>кокаин;</a:t>
            </a:r>
          </a:p>
          <a:p>
            <a:pPr lvl="0"/>
            <a:r>
              <a:rPr lang="ru-RU" sz="3100" dirty="0" err="1"/>
              <a:t>амфетамин</a:t>
            </a:r>
            <a:r>
              <a:rPr lang="ru-RU" sz="3100" dirty="0"/>
              <a:t> и другие стимуляторы (включая кофеин);</a:t>
            </a:r>
          </a:p>
          <a:p>
            <a:pPr lvl="0"/>
            <a:r>
              <a:rPr lang="ru-RU" sz="3100" dirty="0"/>
              <a:t>галлюциногены (включая </a:t>
            </a:r>
            <a:r>
              <a:rPr lang="en-US" sz="3100" dirty="0"/>
              <a:t>LSD</a:t>
            </a:r>
            <a:r>
              <a:rPr lang="ru-RU" sz="3100" dirty="0"/>
              <a:t>, </a:t>
            </a:r>
            <a:r>
              <a:rPr lang="ru-RU" sz="3100" dirty="0" err="1"/>
              <a:t>псилоцибин</a:t>
            </a:r>
            <a:r>
              <a:rPr lang="ru-RU" sz="3100" dirty="0"/>
              <a:t>, </a:t>
            </a:r>
            <a:r>
              <a:rPr lang="ru-RU" sz="3100" dirty="0" err="1"/>
              <a:t>мескалин</a:t>
            </a:r>
            <a:r>
              <a:rPr lang="ru-RU" sz="3100" dirty="0"/>
              <a:t> и другие);</a:t>
            </a:r>
          </a:p>
          <a:p>
            <a:pPr lvl="0"/>
            <a:r>
              <a:rPr lang="ru-RU" sz="3100" dirty="0"/>
              <a:t>табак;</a:t>
            </a:r>
          </a:p>
          <a:p>
            <a:pPr lvl="0"/>
            <a:r>
              <a:rPr lang="ru-RU" sz="3100" dirty="0"/>
              <a:t>летучие растворители.</a:t>
            </a:r>
          </a:p>
          <a:p>
            <a:pPr marL="137160" indent="0">
              <a:buNone/>
            </a:pPr>
            <a:r>
              <a:rPr lang="ru-RU" sz="3100" dirty="0"/>
              <a:t/>
            </a:r>
            <a:br>
              <a:rPr lang="ru-RU" sz="3100" dirty="0"/>
            </a:b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3175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Виды психоактивных веществ (ПАВ) </a:t>
            </a:r>
            <a:endParaRPr lang="ru-RU" b="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42984"/>
            <a:ext cx="8229600" cy="5526376"/>
          </a:xfrm>
        </p:spPr>
        <p:txBody>
          <a:bodyPr>
            <a:noAutofit/>
          </a:bodyPr>
          <a:lstStyle/>
          <a:p>
            <a:pPr marL="137160" indent="0" algn="just">
              <a:buNone/>
            </a:pPr>
            <a:r>
              <a:rPr lang="ru-RU" sz="1800" b="1" dirty="0" smtClean="0"/>
              <a:t>  </a:t>
            </a:r>
            <a:r>
              <a:rPr lang="ru-RU" sz="2000" b="1" dirty="0" smtClean="0"/>
              <a:t>По происхождению</a:t>
            </a:r>
            <a:r>
              <a:rPr lang="ru-RU" sz="2000" dirty="0" smtClean="0"/>
              <a:t>:</a:t>
            </a:r>
          </a:p>
          <a:p>
            <a:pPr marL="0" indent="0" algn="just">
              <a:buNone/>
            </a:pPr>
            <a:r>
              <a:rPr lang="ru-RU" sz="2000" dirty="0" smtClean="0"/>
              <a:t>-растительные, </a:t>
            </a:r>
          </a:p>
          <a:p>
            <a:pPr marL="0" indent="0" algn="just">
              <a:buNone/>
            </a:pPr>
            <a:r>
              <a:rPr lang="ru-RU" sz="2000" dirty="0"/>
              <a:t>-</a:t>
            </a:r>
            <a:r>
              <a:rPr lang="ru-RU" sz="2000" dirty="0" smtClean="0"/>
              <a:t>полусинтетические (синтезируемые на основе растительного сырья); </a:t>
            </a:r>
          </a:p>
          <a:p>
            <a:pPr marL="0" indent="0" algn="just">
              <a:buNone/>
            </a:pPr>
            <a:r>
              <a:rPr lang="ru-RU" sz="2000" dirty="0"/>
              <a:t>-</a:t>
            </a:r>
            <a:r>
              <a:rPr lang="ru-RU" sz="2000" dirty="0" smtClean="0"/>
              <a:t>синтетические. </a:t>
            </a:r>
          </a:p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/>
              <a:t>По способу действия на организм:  </a:t>
            </a:r>
          </a:p>
          <a:p>
            <a:pPr marL="0" indent="0" algn="just">
              <a:buNone/>
            </a:pPr>
            <a:r>
              <a:rPr lang="ru-RU" sz="2000" dirty="0" smtClean="0"/>
              <a:t>-Стимулирующие центральную нервную систему– кокаин, </a:t>
            </a:r>
            <a:r>
              <a:rPr lang="ru-RU" sz="2000" dirty="0" err="1" smtClean="0"/>
              <a:t>амфетамин</a:t>
            </a:r>
            <a:r>
              <a:rPr lang="ru-RU" sz="2000" dirty="0" smtClean="0"/>
              <a:t>, кофеин.</a:t>
            </a:r>
          </a:p>
          <a:p>
            <a:pPr marL="0" indent="0" algn="just">
              <a:buNone/>
            </a:pPr>
            <a:r>
              <a:rPr lang="ru-RU" sz="2000" dirty="0" smtClean="0"/>
              <a:t>-Депрессанты (успокоительные средства)- </a:t>
            </a:r>
            <a:r>
              <a:rPr lang="ru-RU" sz="2000" dirty="0" err="1" smtClean="0"/>
              <a:t>опиоиды</a:t>
            </a:r>
            <a:r>
              <a:rPr lang="ru-RU" sz="2000" dirty="0" smtClean="0"/>
              <a:t>(героин), снотворные.</a:t>
            </a:r>
          </a:p>
          <a:p>
            <a:pPr marL="0" indent="0" algn="just">
              <a:buNone/>
            </a:pPr>
            <a:r>
              <a:rPr lang="ru-RU" sz="2000" dirty="0" smtClean="0"/>
              <a:t>-Галлюциногены.</a:t>
            </a:r>
          </a:p>
          <a:p>
            <a:pPr marL="0" indent="0" algn="just">
              <a:buNone/>
            </a:pPr>
            <a:r>
              <a:rPr lang="ru-RU" sz="2000" dirty="0" smtClean="0"/>
              <a:t>-Нейролептики.  </a:t>
            </a:r>
          </a:p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/>
              <a:t>Сочетанное действие:</a:t>
            </a:r>
          </a:p>
          <a:p>
            <a:pPr marL="0" indent="0" algn="just">
              <a:buNone/>
            </a:pPr>
            <a:r>
              <a:rPr lang="ru-RU" sz="2000" dirty="0" smtClean="0"/>
              <a:t>-стимулирующее и депрессивное — никотин, этанол.</a:t>
            </a:r>
          </a:p>
          <a:p>
            <a:pPr marL="0" indent="0" algn="just">
              <a:buNone/>
            </a:pPr>
            <a:r>
              <a:rPr lang="ru-RU" sz="2000" dirty="0" smtClean="0"/>
              <a:t>-стимулирующее, депрессивное  и галлюциногенное— ТГК, галлюциногены.</a:t>
            </a:r>
          </a:p>
          <a:p>
            <a:pPr marL="0" indent="0" algn="just">
              <a:buNone/>
            </a:pPr>
            <a:r>
              <a:rPr lang="ru-RU" sz="2000" dirty="0"/>
              <a:t>-</a:t>
            </a:r>
            <a:r>
              <a:rPr lang="ru-RU" sz="2000" dirty="0" smtClean="0"/>
              <a:t>стимулирующее, нейролептическое, депрессивное, галлюциногенное— Марихуана, содержащая и ТГК и </a:t>
            </a:r>
            <a:r>
              <a:rPr lang="ru-RU" sz="2000" dirty="0" err="1" smtClean="0"/>
              <a:t>каннабинол</a:t>
            </a:r>
            <a:r>
              <a:rPr lang="ru-RU" sz="2000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97064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Механизм действия</a:t>
            </a:r>
            <a:endParaRPr lang="ru-RU" b="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14974"/>
          </a:xfrm>
        </p:spPr>
        <p:txBody>
          <a:bodyPr>
            <a:noAutofit/>
          </a:bodyPr>
          <a:lstStyle/>
          <a:p>
            <a:pPr marL="137160" indent="0" algn="just">
              <a:buNone/>
            </a:pPr>
            <a:r>
              <a:rPr lang="ru-RU" sz="2400" dirty="0" smtClean="0"/>
              <a:t>       На ЦНС  ПАВ  оказывают разнообразное влияние на любом уровне функционирования ЦНС: молекулярном, клеточном, системном, </a:t>
            </a:r>
            <a:r>
              <a:rPr lang="ru-RU" sz="2400" dirty="0" err="1" smtClean="0"/>
              <a:t>синаптическом</a:t>
            </a:r>
            <a:r>
              <a:rPr lang="ru-RU" sz="2400" dirty="0" smtClean="0"/>
              <a:t>. Любое такое влияние сопровождается изменением обмена веществ на том уровне, на котором происходит это влияние.</a:t>
            </a:r>
          </a:p>
          <a:p>
            <a:endParaRPr lang="ru-RU" sz="2400" dirty="0" smtClean="0"/>
          </a:p>
          <a:p>
            <a:pPr marL="137160" indent="0" algn="just">
              <a:buNone/>
            </a:pPr>
            <a:r>
              <a:rPr lang="ru-RU" sz="2400" dirty="0" smtClean="0"/>
              <a:t>       В организм ПАВ могут попадать самыми разными путями:</a:t>
            </a:r>
          </a:p>
          <a:p>
            <a:pPr algn="just"/>
            <a:r>
              <a:rPr lang="ru-RU" sz="2400" dirty="0" smtClean="0"/>
              <a:t>     перорально, через пищеварительную систему,</a:t>
            </a:r>
          </a:p>
          <a:p>
            <a:pPr algn="just"/>
            <a:r>
              <a:rPr lang="ru-RU" sz="2400" dirty="0" smtClean="0"/>
              <a:t>     парентерально — внутримышечно или внутривенно,</a:t>
            </a:r>
          </a:p>
          <a:p>
            <a:pPr algn="just"/>
            <a:r>
              <a:rPr lang="ru-RU" sz="2400" dirty="0" smtClean="0"/>
              <a:t>     через слизистые, в том числе </a:t>
            </a:r>
            <a:r>
              <a:rPr lang="ru-RU" sz="2400" dirty="0" err="1" smtClean="0"/>
              <a:t>интраназально</a:t>
            </a:r>
            <a:r>
              <a:rPr lang="ru-RU" sz="2400" dirty="0" smtClean="0"/>
              <a:t> (через носоглотку путём вдыхания измельчённого вещества),</a:t>
            </a:r>
          </a:p>
          <a:p>
            <a:pPr algn="just"/>
            <a:r>
              <a:rPr lang="ru-RU" sz="2400" dirty="0" smtClean="0"/>
              <a:t>     через лёгкие, путём курения или вдыхания паров.</a:t>
            </a:r>
          </a:p>
          <a:p>
            <a:endParaRPr lang="ru-RU" sz="1800" dirty="0" smtClean="0"/>
          </a:p>
        </p:txBody>
      </p:sp>
    </p:spTree>
    <p:extLst>
      <p:ext uri="{BB962C8B-B14F-4D97-AF65-F5344CB8AC3E}">
        <p14:creationId xmlns="" xmlns:p14="http://schemas.microsoft.com/office/powerpoint/2010/main" val="317454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Клинические проявления опьянения наркотическими веществами зависят от вида и дозы вещества, давности зависимости и её стадии.</a:t>
            </a:r>
          </a:p>
          <a:p>
            <a:r>
              <a:rPr lang="ru-RU" dirty="0" smtClean="0"/>
              <a:t> У начинающих наркоманов признаки опьянения более заметны.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5156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>
                <a:solidFill>
                  <a:schemeClr val="accent4">
                    <a:lumMod val="50000"/>
                  </a:schemeClr>
                </a:solidFill>
                <a:effectLst/>
              </a:rPr>
              <a:t>П</a:t>
            </a:r>
            <a:r>
              <a:rPr lang="ru-RU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ризнаки злоупотребления коноплей</a:t>
            </a:r>
            <a:endParaRPr lang="ru-RU" b="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1428736"/>
            <a:ext cx="8339986" cy="5312632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/>
              <a:t>опьянение небольшими и средними дозами характеризуется:- </a:t>
            </a:r>
            <a:r>
              <a:rPr lang="ru-RU" sz="2000" i="1" dirty="0" smtClean="0"/>
              <a:t>расширением зрачков, сухостью во рту, покраснением лица, губ и склер глаз. </a:t>
            </a:r>
            <a:r>
              <a:rPr lang="ru-RU" sz="2000" dirty="0" smtClean="0"/>
              <a:t>В этом состоянии опьяненные подвижны, динамичны. </a:t>
            </a:r>
            <a:r>
              <a:rPr lang="ru-RU" sz="2000" i="1" dirty="0" smtClean="0"/>
              <a:t>Много смеются</a:t>
            </a:r>
            <a:r>
              <a:rPr lang="ru-RU" sz="2000" dirty="0" smtClean="0"/>
              <a:t>. Решения принимают легко и бездумно. </a:t>
            </a:r>
            <a:r>
              <a:rPr lang="ru-RU" sz="2000" i="1" dirty="0" smtClean="0"/>
              <a:t>Речь ускоренная, многословная, торопливая и нечеткая.</a:t>
            </a:r>
            <a:r>
              <a:rPr lang="ru-RU" sz="2000" dirty="0" smtClean="0"/>
              <a:t>  Если всем вокруг весело, принявший наркотик- смеется, если грустно - плачет. </a:t>
            </a:r>
          </a:p>
          <a:p>
            <a:pPr algn="just"/>
            <a:r>
              <a:rPr lang="ru-RU" sz="2000" dirty="0"/>
              <a:t>е</a:t>
            </a:r>
            <a:r>
              <a:rPr lang="ru-RU" sz="2000" dirty="0" smtClean="0"/>
              <a:t>сли доза наркотика большая:- лицо опьяненного может быть бледным, зрачок - узким, губы - сухими. При этом он вял, заторможен, погружен в себя. Говорит «заплетающимся языком». На вопросы отвечает с задержкой, иногда невпопад, односложно. От него может исходить отчетливый </a:t>
            </a:r>
            <a:r>
              <a:rPr lang="ru-RU" sz="2000" i="1" dirty="0" smtClean="0"/>
              <a:t>запах конопли(приторно-сладковатый запах дыма). </a:t>
            </a:r>
            <a:r>
              <a:rPr lang="ru-RU" sz="2000" dirty="0" smtClean="0"/>
              <a:t>Движения неуклюжие и размашистые. Обычно в таком состоянии наркоман стремится уединиться, чтобы никто не мешал ему и не «доставал» разговорами и просьбами - он все равно не в состоянии их выполнить. Тяжелая передозировка препаратами конопли способна вызвать острый психоз.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397446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84046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3600" b="0" dirty="0" smtClean="0">
                <a:solidFill>
                  <a:schemeClr val="accent4">
                    <a:lumMod val="50000"/>
                  </a:schemeClr>
                </a:solidFill>
                <a:effectLst/>
              </a:rPr>
              <a:t>Признаки употребления опиатов</a:t>
            </a:r>
            <a:endParaRPr lang="ru-RU" b="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857232"/>
            <a:ext cx="8643998" cy="5884136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2900" dirty="0" smtClean="0"/>
              <a:t>	</a:t>
            </a:r>
            <a:r>
              <a:rPr lang="ru-RU" sz="3800" dirty="0" smtClean="0"/>
              <a:t>Необычная </a:t>
            </a:r>
            <a:r>
              <a:rPr lang="ru-RU" sz="3800" i="1" dirty="0" smtClean="0"/>
              <a:t>сонливость в самое неподходящее время</a:t>
            </a:r>
            <a:r>
              <a:rPr lang="ru-RU" sz="3800" dirty="0" smtClean="0"/>
              <a:t>. Если оставить опьяневшего в покое, он начинает </a:t>
            </a:r>
            <a:r>
              <a:rPr lang="ru-RU" sz="3800" i="1" dirty="0" smtClean="0"/>
              <a:t>засыпать в любой позе и клевать носом </a:t>
            </a:r>
            <a:r>
              <a:rPr lang="ru-RU" sz="3800" dirty="0" smtClean="0"/>
              <a:t>(«зависает»), периодически просыпаясь. Если его окликнуть, он сразу включается в разговор, как будто и не спал.</a:t>
            </a:r>
          </a:p>
          <a:p>
            <a:pPr algn="just"/>
            <a:r>
              <a:rPr lang="ru-RU" sz="3800" dirty="0" smtClean="0"/>
              <a:t>	При этом у него </a:t>
            </a:r>
            <a:r>
              <a:rPr lang="ru-RU" sz="3800" i="1" dirty="0" smtClean="0"/>
              <a:t>замедленная речь, </a:t>
            </a:r>
            <a:r>
              <a:rPr lang="ru-RU" sz="3800" dirty="0" smtClean="0"/>
              <a:t>слова он растягивает, начинает говорить о теме, которую уже давно обсудили и забыли, несколько раз может рассказать одно и то же. Но может быть оживленным, остроумным, легким в общении.</a:t>
            </a:r>
          </a:p>
          <a:p>
            <a:pPr algn="just"/>
            <a:r>
              <a:rPr lang="ru-RU" sz="3800" dirty="0" smtClean="0"/>
              <a:t>	Очень добродушен, покладист, сговорчив и предупредителен.</a:t>
            </a:r>
          </a:p>
          <a:p>
            <a:pPr algn="just"/>
            <a:r>
              <a:rPr lang="ru-RU" sz="3800" dirty="0" smtClean="0"/>
              <a:t>	Производит впечатление крайне рассеянного или задумчивого.</a:t>
            </a:r>
          </a:p>
          <a:p>
            <a:pPr algn="just"/>
            <a:r>
              <a:rPr lang="ru-RU" sz="3800" dirty="0" smtClean="0"/>
              <a:t>	Засыпая, может забыть о сигарете, которая горит у него в руке и выронить ее либо обжечь руку. Поэтому у наркоманов со стажем на одежде часто видны дырки с обгоревшими краями.</a:t>
            </a:r>
          </a:p>
          <a:p>
            <a:pPr algn="just"/>
            <a:r>
              <a:rPr lang="ru-RU" sz="3800" dirty="0" smtClean="0"/>
              <a:t>	Стремится уединиться, лучше в отдельной комнате. При этом включить там телевизор или видео и заснуть. Иногда, наоборот, желает быть в обществе, даже если его и не просят; навязчив и назойлив.</a:t>
            </a:r>
          </a:p>
          <a:p>
            <a:pPr algn="just"/>
            <a:r>
              <a:rPr lang="ru-RU" sz="3800" dirty="0" smtClean="0"/>
              <a:t>	</a:t>
            </a:r>
            <a:r>
              <a:rPr lang="ru-RU" sz="3800" i="1" dirty="0" smtClean="0"/>
              <a:t>Зрачок </a:t>
            </a:r>
            <a:r>
              <a:rPr lang="ru-RU" sz="3800" dirty="0" smtClean="0"/>
              <a:t> в это время необычно </a:t>
            </a:r>
            <a:r>
              <a:rPr lang="ru-RU" sz="3800" i="1" dirty="0" smtClean="0"/>
              <a:t>узкий </a:t>
            </a:r>
            <a:r>
              <a:rPr lang="ru-RU" sz="3800" dirty="0" smtClean="0"/>
              <a:t>( точечный, как «иголочное ушко») и совершенно </a:t>
            </a:r>
            <a:r>
              <a:rPr lang="ru-RU" sz="3800" i="1" dirty="0" smtClean="0"/>
              <a:t>не реагирует на свет </a:t>
            </a:r>
            <a:r>
              <a:rPr lang="ru-RU" sz="3800" dirty="0" smtClean="0"/>
              <a:t>. Кожа бледная, сухая и теплая.</a:t>
            </a:r>
          </a:p>
          <a:p>
            <a:pPr algn="just"/>
            <a:r>
              <a:rPr lang="ru-RU" sz="3800" dirty="0" smtClean="0"/>
              <a:t>	</a:t>
            </a:r>
            <a:r>
              <a:rPr lang="ru-RU" sz="3800" i="1" dirty="0" smtClean="0"/>
              <a:t>Болевая чувствительность снижена</a:t>
            </a:r>
            <a:r>
              <a:rPr lang="ru-RU" sz="3800" dirty="0" smtClean="0"/>
              <a:t>, и он может обжечься о сигарету или горячую сковородку, не почувствовав боли.</a:t>
            </a:r>
          </a:p>
          <a:p>
            <a:pPr algn="just"/>
            <a:r>
              <a:rPr lang="ru-RU" sz="3800" dirty="0" smtClean="0"/>
              <a:t>	Его тяжело уложить спать «по нормальному» - то есть в кровать с выключенным в комнате светом - до поздней ночи (иногда до 2-4 часов ночи).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1874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1352</TotalTime>
  <Words>2432</Words>
  <Application>Microsoft Office PowerPoint</Application>
  <PresentationFormat>Экран (4:3)</PresentationFormat>
  <Paragraphs>149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Апекс</vt:lpstr>
      <vt:lpstr>Основные признаки и последствия употребления психоактивных веществ.  Современные психоактивные вещества</vt:lpstr>
      <vt:lpstr>Слайд 2</vt:lpstr>
      <vt:lpstr>Согласно закона «О наркотических средствах и психотропных веществах» от 10.12.1997года</vt:lpstr>
      <vt:lpstr>Слайд 4</vt:lpstr>
      <vt:lpstr>Виды психоактивных веществ (ПАВ) </vt:lpstr>
      <vt:lpstr>Механизм действия</vt:lpstr>
      <vt:lpstr>Слайд 7</vt:lpstr>
      <vt:lpstr>Признаки злоупотребления коноплей</vt:lpstr>
      <vt:lpstr> Признаки употребления опиатов</vt:lpstr>
      <vt:lpstr>Слайд 10</vt:lpstr>
      <vt:lpstr>Слайд 11</vt:lpstr>
      <vt:lpstr>Объективные признаки употребления наркотиков и наркотической зависимости</vt:lpstr>
      <vt:lpstr>Признаки употребления психостимуляторов</vt:lpstr>
      <vt:lpstr>Как действуют спиды</vt:lpstr>
      <vt:lpstr>Признаки злоупотребления галлюциногенами</vt:lpstr>
      <vt:lpstr>Признаки употребления снотворных препаратов и Летучих Веществ Наркотического Действия (ЛВНД) </vt:lpstr>
      <vt:lpstr> Закись азота (веселящий газ)</vt:lpstr>
      <vt:lpstr>Веселящий газ – сознание может больше никогда не вернуться</vt:lpstr>
      <vt:lpstr>Оксибутират натрия (жидкий экстази, «буратинка»)</vt:lpstr>
      <vt:lpstr>Реклама в Интернете: «Помни: оксибутират – и любая дева даст!»</vt:lpstr>
      <vt:lpstr>Слайд 21</vt:lpstr>
      <vt:lpstr>Соль для ванн - Cristalius (кристалиус)</vt:lpstr>
      <vt:lpstr>Спайс  </vt:lpstr>
      <vt:lpstr>Спайсы в Иркутске</vt:lpstr>
      <vt:lpstr>JWH-018</vt:lpstr>
      <vt:lpstr>JWH-018</vt:lpstr>
      <vt:lpstr>«Дизайнерские» наркотики</vt:lpstr>
      <vt:lpstr>Слайд 28</vt:lpstr>
      <vt:lpstr>Последствия употребления ПАВ</vt:lpstr>
      <vt:lpstr>Запомните!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признаки и последствия употребления психоактивных веществ </dc:title>
  <dc:creator>7 kab</dc:creator>
  <cp:lastModifiedBy>Сотрудник</cp:lastModifiedBy>
  <cp:revision>65</cp:revision>
  <dcterms:created xsi:type="dcterms:W3CDTF">2011-10-02T02:09:03Z</dcterms:created>
  <dcterms:modified xsi:type="dcterms:W3CDTF">2013-10-29T07:48:00Z</dcterms:modified>
</cp:coreProperties>
</file>